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D84203-9F6F-498E-A601-E92EF76BAAB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پایه </a:t>
            </a:r>
            <a:r>
              <a:rPr lang="fa-IR" dirty="0" smtClean="0"/>
              <a:t>و اصول </a:t>
            </a:r>
            <a:r>
              <a:rPr lang="fa-IR" dirty="0"/>
              <a:t>کنترل عفونت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570378"/>
            <a:ext cx="7766936" cy="1096899"/>
          </a:xfrm>
        </p:spPr>
        <p:txBody>
          <a:bodyPr/>
          <a:lstStyle/>
          <a:p>
            <a:pPr algn="ctr"/>
            <a:r>
              <a:rPr lang="fa-IR" dirty="0" smtClean="0"/>
              <a:t>تهیه و تنظیم : علی فرزانگان</a:t>
            </a:r>
          </a:p>
          <a:p>
            <a:pPr algn="ctr"/>
            <a:r>
              <a:rPr lang="fa-IR" dirty="0" smtClean="0"/>
              <a:t>کارشناس ارشد قارچ </a:t>
            </a:r>
            <a:r>
              <a:rPr lang="fa-IR" dirty="0" err="1" smtClean="0"/>
              <a:t>شناسی</a:t>
            </a:r>
            <a:r>
              <a:rPr lang="fa-IR" dirty="0" smtClean="0"/>
              <a:t> پزشکی و آزمایشگاه بالینی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647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237" y="432954"/>
            <a:ext cx="7607699" cy="595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4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484911"/>
            <a:ext cx="7642571" cy="40939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3958936"/>
            <a:ext cx="7736741" cy="289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17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9708" y="360219"/>
            <a:ext cx="7226845" cy="543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86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4284" y="609600"/>
            <a:ext cx="7228614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68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با تشکر از توجه شما</a:t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800" dirty="0"/>
              <a:t>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957" y="1930400"/>
            <a:ext cx="5781601" cy="3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59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هدف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sz="2800" b="1" dirty="0"/>
              <a:t>اهمیت توجه </a:t>
            </a:r>
            <a:r>
              <a:rPr lang="fa-IR" sz="2800" b="1" dirty="0" smtClean="0"/>
              <a:t>:</a:t>
            </a:r>
          </a:p>
          <a:p>
            <a:pPr algn="r"/>
            <a:r>
              <a:rPr lang="fa-IR" dirty="0" smtClean="0"/>
              <a:t>●</a:t>
            </a:r>
            <a:r>
              <a:rPr lang="fa-IR" dirty="0"/>
              <a:t>کاهش عفونت های </a:t>
            </a:r>
            <a:r>
              <a:rPr lang="fa-IR" dirty="0" smtClean="0"/>
              <a:t>بیمارستانی</a:t>
            </a:r>
          </a:p>
          <a:p>
            <a:pPr algn="r"/>
            <a:r>
              <a:rPr lang="fa-IR" dirty="0" smtClean="0"/>
              <a:t>●</a:t>
            </a:r>
            <a:r>
              <a:rPr lang="fa-IR" dirty="0"/>
              <a:t>کاهش شیوع انواع بیماری در </a:t>
            </a:r>
            <a:r>
              <a:rPr lang="fa-IR" dirty="0" smtClean="0"/>
              <a:t>جامعه</a:t>
            </a:r>
          </a:p>
          <a:p>
            <a:pPr algn="r"/>
            <a:r>
              <a:rPr lang="fa-IR" dirty="0" smtClean="0"/>
              <a:t>●</a:t>
            </a:r>
            <a:r>
              <a:rPr lang="fa-IR" dirty="0"/>
              <a:t>افزایش سطح ایمنی </a:t>
            </a:r>
            <a:r>
              <a:rPr lang="fa-IR" dirty="0" smtClean="0"/>
              <a:t>افراد</a:t>
            </a:r>
          </a:p>
          <a:p>
            <a:pPr algn="r"/>
            <a:r>
              <a:rPr lang="fa-IR" dirty="0" smtClean="0"/>
              <a:t>●</a:t>
            </a:r>
            <a:r>
              <a:rPr lang="fa-IR" dirty="0"/>
              <a:t>کاهش هزینه های مربوط به مراکز </a:t>
            </a:r>
            <a:r>
              <a:rPr lang="fa-IR" dirty="0" smtClean="0"/>
              <a:t>درمانی</a:t>
            </a:r>
          </a:p>
          <a:p>
            <a:pPr algn="r"/>
            <a:r>
              <a:rPr lang="fa-IR" dirty="0" smtClean="0"/>
              <a:t>●</a:t>
            </a:r>
            <a:r>
              <a:rPr lang="fa-IR" dirty="0"/>
              <a:t>کاهش طول مدت بستری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53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تعاریف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r" rtl="1">
              <a:buNone/>
            </a:pPr>
            <a:r>
              <a:rPr lang="fa-IR" dirty="0" smtClean="0"/>
              <a:t>* آلودگی زدایی</a:t>
            </a:r>
            <a:r>
              <a:rPr lang="en-US" dirty="0" smtClean="0"/>
              <a:t>Decontamination   )</a:t>
            </a:r>
            <a:r>
              <a:rPr lang="fa-IR" dirty="0" smtClean="0"/>
              <a:t>): مجموعه فعالیت </a:t>
            </a:r>
            <a:r>
              <a:rPr lang="fa-IR" dirty="0" err="1" smtClean="0"/>
              <a:t>هایی</a:t>
            </a:r>
            <a:r>
              <a:rPr lang="fa-IR" dirty="0" smtClean="0"/>
              <a:t> </a:t>
            </a:r>
            <a:r>
              <a:rPr lang="fa-IR" dirty="0"/>
              <a:t>از قبیل برس کشی که در نهایت منجر به حذف فیزیکی آلودگی های قابل مشاهده از سطح مورد نظر خواهد </a:t>
            </a:r>
            <a:r>
              <a:rPr lang="fa-IR" dirty="0" smtClean="0"/>
              <a:t>شد.</a:t>
            </a:r>
          </a:p>
          <a:p>
            <a:pPr marL="0" indent="0" algn="r" rtl="1">
              <a:buNone/>
            </a:pPr>
            <a:r>
              <a:rPr lang="fa-IR" dirty="0" smtClean="0"/>
              <a:t>*  پاک </a:t>
            </a:r>
            <a:r>
              <a:rPr lang="fa-IR" dirty="0"/>
              <a:t>کردن </a:t>
            </a:r>
            <a:r>
              <a:rPr lang="en-US" dirty="0" smtClean="0"/>
              <a:t>Cleaning)</a:t>
            </a:r>
            <a:r>
              <a:rPr lang="fa-IR" dirty="0" smtClean="0"/>
              <a:t>):اقداماتی </a:t>
            </a:r>
            <a:r>
              <a:rPr lang="fa-IR" dirty="0"/>
              <a:t>از قبیل آبکشی با استفاده از شوینده و پاک کننده ها ی </a:t>
            </a:r>
            <a:r>
              <a:rPr lang="fa-IR" dirty="0" err="1"/>
              <a:t>آنیونیک</a:t>
            </a:r>
            <a:r>
              <a:rPr lang="fa-IR" dirty="0"/>
              <a:t> بمنظور پاک نمودن بقایای آلودگی از سطح مورد </a:t>
            </a:r>
            <a:r>
              <a:rPr lang="fa-IR" dirty="0" smtClean="0"/>
              <a:t>نظر</a:t>
            </a:r>
          </a:p>
          <a:p>
            <a:pPr marL="0" indent="0" algn="r" rtl="1">
              <a:buNone/>
            </a:pPr>
            <a:r>
              <a:rPr lang="fa-IR" dirty="0" smtClean="0"/>
              <a:t>* ضدعفونی </a:t>
            </a:r>
            <a:r>
              <a:rPr lang="fa-IR" dirty="0"/>
              <a:t>کردن </a:t>
            </a:r>
            <a:r>
              <a:rPr lang="en-US" dirty="0" smtClean="0"/>
              <a:t>Disinfection)</a:t>
            </a:r>
            <a:r>
              <a:rPr lang="fa-IR" dirty="0" smtClean="0"/>
              <a:t>):کاهش </a:t>
            </a:r>
            <a:r>
              <a:rPr lang="fa-IR" dirty="0"/>
              <a:t>میزان میکروارگانیسم بیماری زا تا حد مجاز، </a:t>
            </a:r>
            <a:r>
              <a:rPr lang="fa-IR" dirty="0" err="1"/>
              <a:t>بکمک</a:t>
            </a:r>
            <a:r>
              <a:rPr lang="fa-IR" dirty="0"/>
              <a:t> عواملی همچون حرارت و مواد </a:t>
            </a:r>
            <a:r>
              <a:rPr lang="fa-IR" dirty="0" smtClean="0"/>
              <a:t>شیمیایی </a:t>
            </a:r>
          </a:p>
          <a:p>
            <a:pPr marL="0" indent="0" algn="r" rtl="1">
              <a:buNone/>
            </a:pPr>
            <a:r>
              <a:rPr lang="fa-IR" dirty="0" smtClean="0"/>
              <a:t>* استریل </a:t>
            </a:r>
            <a:r>
              <a:rPr lang="fa-IR" dirty="0"/>
              <a:t>کردن </a:t>
            </a:r>
            <a:r>
              <a:rPr lang="en-US" dirty="0" smtClean="0"/>
              <a:t>Sterilizations )</a:t>
            </a:r>
            <a:r>
              <a:rPr lang="fa-IR" dirty="0" smtClean="0"/>
              <a:t>): اقداماتی </a:t>
            </a:r>
            <a:r>
              <a:rPr lang="fa-IR" dirty="0"/>
              <a:t>که در نهایت منجر به حذف کلیه اشکال میکروارگانیسم از جمله </a:t>
            </a:r>
            <a:r>
              <a:rPr lang="fa-IR" dirty="0" err="1"/>
              <a:t>اسپور</a:t>
            </a:r>
            <a:r>
              <a:rPr lang="fa-IR" dirty="0"/>
              <a:t> باکتری می شود</a:t>
            </a:r>
            <a:r>
              <a:rPr lang="fa-IR" dirty="0" smtClean="0"/>
              <a:t>.</a:t>
            </a:r>
          </a:p>
          <a:p>
            <a:pPr marL="0" indent="0" algn="r" rtl="1">
              <a:buNone/>
            </a:pPr>
            <a:r>
              <a:rPr lang="fa-IR" dirty="0" smtClean="0"/>
              <a:t>* آنتی </a:t>
            </a:r>
            <a:r>
              <a:rPr lang="fa-IR" dirty="0" err="1"/>
              <a:t>سپتیک</a:t>
            </a:r>
            <a:r>
              <a:rPr lang="fa-IR" dirty="0"/>
              <a:t> </a:t>
            </a:r>
            <a:r>
              <a:rPr lang="en-US" dirty="0" smtClean="0"/>
              <a:t>Antiseptic ) </a:t>
            </a:r>
            <a:r>
              <a:rPr lang="fa-IR" dirty="0" smtClean="0"/>
              <a:t>) : به محولی </a:t>
            </a:r>
            <a:r>
              <a:rPr lang="fa-IR" dirty="0"/>
              <a:t>که جهت ضدعفونی بافت زنده استفاده می شود، آنتی </a:t>
            </a:r>
            <a:r>
              <a:rPr lang="fa-IR" dirty="0" err="1"/>
              <a:t>سپتیک</a:t>
            </a:r>
            <a:r>
              <a:rPr lang="fa-IR" dirty="0"/>
              <a:t> گفته می شود</a:t>
            </a:r>
            <a:r>
              <a:rPr lang="fa-IR" dirty="0" smtClean="0"/>
              <a:t>.</a:t>
            </a:r>
          </a:p>
          <a:p>
            <a:pPr marL="0" indent="0" algn="r" rtl="1">
              <a:buNone/>
            </a:pPr>
            <a:r>
              <a:rPr lang="fa-IR" dirty="0" smtClean="0"/>
              <a:t>* تجهیزات </a:t>
            </a:r>
            <a:r>
              <a:rPr lang="fa-IR" dirty="0"/>
              <a:t>حفاظت شخصی </a:t>
            </a:r>
            <a:r>
              <a:rPr lang="en-US" dirty="0" smtClean="0"/>
              <a:t>Personal </a:t>
            </a:r>
            <a:r>
              <a:rPr lang="en-US" dirty="0"/>
              <a:t>protective </a:t>
            </a:r>
            <a:r>
              <a:rPr lang="en-US" dirty="0" smtClean="0"/>
              <a:t>equipment)</a:t>
            </a:r>
            <a:r>
              <a:rPr lang="fa-IR" dirty="0" smtClean="0"/>
              <a:t>): تجهیز اتی </a:t>
            </a:r>
            <a:r>
              <a:rPr lang="fa-IR" dirty="0"/>
              <a:t>که به وسیله کارکنان برای حفاظت در مقابل یک آسیب بکار گرفته می </a:t>
            </a:r>
            <a:r>
              <a:rPr lang="fa-IR" dirty="0" smtClean="0"/>
              <a:t>شود.</a:t>
            </a:r>
          </a:p>
          <a:p>
            <a:pPr marL="0" indent="0" algn="r" rtl="1">
              <a:buNone/>
            </a:pPr>
            <a:r>
              <a:rPr lang="fa-IR" dirty="0" smtClean="0"/>
              <a:t>* عمر مصرف</a:t>
            </a:r>
            <a:r>
              <a:rPr lang="en-US" dirty="0" smtClean="0"/>
              <a:t>Use </a:t>
            </a:r>
            <a:r>
              <a:rPr lang="en-US" dirty="0"/>
              <a:t>life </a:t>
            </a:r>
            <a:r>
              <a:rPr lang="en-US" dirty="0" smtClean="0"/>
              <a:t>) </a:t>
            </a:r>
            <a:r>
              <a:rPr lang="fa-IR" dirty="0" smtClean="0"/>
              <a:t>) مدت </a:t>
            </a:r>
            <a:r>
              <a:rPr lang="fa-IR" dirty="0"/>
              <a:t>زمانی که یک محصول رقیق شده می تواند فعال و موثر باقی بماند</a:t>
            </a:r>
            <a:r>
              <a:rPr lang="fa-IR" dirty="0" smtClean="0"/>
              <a:t>.</a:t>
            </a:r>
          </a:p>
          <a:p>
            <a:pPr marL="0" indent="0" algn="r" rtl="1">
              <a:buNone/>
            </a:pPr>
            <a:r>
              <a:rPr lang="fa-IR" dirty="0" smtClean="0"/>
              <a:t>* عمر </a:t>
            </a:r>
            <a:r>
              <a:rPr lang="fa-IR" dirty="0"/>
              <a:t>مفید </a:t>
            </a:r>
            <a:r>
              <a:rPr lang="en-US" dirty="0" smtClean="0"/>
              <a:t>Shelf life)</a:t>
            </a:r>
            <a:r>
              <a:rPr lang="fa-IR" dirty="0" smtClean="0"/>
              <a:t>): مدت </a:t>
            </a:r>
            <a:r>
              <a:rPr lang="fa-IR" dirty="0"/>
              <a:t>زمانی که یک محصول رقیق نشده می تواند </a:t>
            </a:r>
            <a:r>
              <a:rPr lang="fa-IR" dirty="0" smtClean="0"/>
              <a:t>اثر بخش </a:t>
            </a:r>
            <a:r>
              <a:rPr lang="fa-IR" dirty="0"/>
              <a:t>باشد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325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dirty="0"/>
              <a:t>دسته بندی سطوح </a:t>
            </a:r>
            <a:r>
              <a:rPr lang="fa-IR" dirty="0" smtClean="0"/>
              <a:t>پزشکی: </a:t>
            </a:r>
          </a:p>
          <a:p>
            <a:pPr algn="r"/>
            <a:r>
              <a:rPr lang="fa-IR" dirty="0" smtClean="0"/>
              <a:t>بحرانی </a:t>
            </a:r>
          </a:p>
          <a:p>
            <a:pPr algn="r"/>
            <a:r>
              <a:rPr lang="fa-IR" dirty="0" smtClean="0"/>
              <a:t>نیمه بحرانی</a:t>
            </a:r>
          </a:p>
          <a:p>
            <a:pPr algn="r"/>
            <a:r>
              <a:rPr lang="fa-IR" dirty="0" smtClean="0"/>
              <a:t>غیر بحرانی</a:t>
            </a:r>
          </a:p>
          <a:p>
            <a:pPr algn="r"/>
            <a:endParaRPr lang="fa-IR" dirty="0"/>
          </a:p>
          <a:p>
            <a:pPr algn="r"/>
            <a:r>
              <a:rPr lang="fa-IR" dirty="0"/>
              <a:t>دسته بندی محلول های </a:t>
            </a:r>
            <a:r>
              <a:rPr lang="fa-IR" dirty="0" smtClean="0"/>
              <a:t>ضدعفونی:</a:t>
            </a:r>
          </a:p>
          <a:p>
            <a:pPr algn="r"/>
            <a:r>
              <a:rPr lang="fa-IR" dirty="0"/>
              <a:t>سطح </a:t>
            </a:r>
            <a:r>
              <a:rPr lang="fa-IR" dirty="0" smtClean="0"/>
              <a:t>بالا</a:t>
            </a:r>
          </a:p>
          <a:p>
            <a:pPr algn="r"/>
            <a:r>
              <a:rPr lang="fa-IR" dirty="0" smtClean="0"/>
              <a:t>سطح متوسط</a:t>
            </a:r>
          </a:p>
          <a:p>
            <a:pPr algn="r"/>
            <a:r>
              <a:rPr lang="fa-IR" dirty="0" smtClean="0"/>
              <a:t>سطح </a:t>
            </a:r>
            <a:r>
              <a:rPr lang="fa-IR" dirty="0"/>
              <a:t>پایین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25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00891"/>
          </a:xfrm>
        </p:spPr>
        <p:txBody>
          <a:bodyPr>
            <a:normAutofit fontScale="90000"/>
          </a:bodyPr>
          <a:lstStyle/>
          <a:p>
            <a:r>
              <a:rPr lang="fa-IR" dirty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173" y="271993"/>
            <a:ext cx="7688239" cy="607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57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665" y="247186"/>
            <a:ext cx="8006264" cy="579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28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927" y="487740"/>
            <a:ext cx="8365193" cy="55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91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8533" y="488373"/>
            <a:ext cx="7567137" cy="580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72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536" y="498763"/>
            <a:ext cx="7434945" cy="577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5739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176</TotalTime>
  <Words>287</Words>
  <Application>Microsoft Office PowerPoint</Application>
  <PresentationFormat>Widescreen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Tahoma</vt:lpstr>
      <vt:lpstr>Trebuchet MS</vt:lpstr>
      <vt:lpstr>Wingdings 3</vt:lpstr>
      <vt:lpstr>Facet</vt:lpstr>
      <vt:lpstr>پایه و اصول کنترل عفونت</vt:lpstr>
      <vt:lpstr>هدف</vt:lpstr>
      <vt:lpstr>تعاریف </vt:lpstr>
      <vt:lpstr>PowerPoint Presentation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با تشکر از توجه شما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پایه و اصول کنترل عفونت</dc:title>
  <dc:creator>ali farzanegan</dc:creator>
  <cp:lastModifiedBy>ali farzanegan</cp:lastModifiedBy>
  <cp:revision>10</cp:revision>
  <dcterms:created xsi:type="dcterms:W3CDTF">2022-06-26T08:36:45Z</dcterms:created>
  <dcterms:modified xsi:type="dcterms:W3CDTF">2022-07-13T03:23:14Z</dcterms:modified>
</cp:coreProperties>
</file>